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1"/>
  </p:notesMasterIdLst>
  <p:sldIdLst>
    <p:sldId id="256" r:id="rId2"/>
    <p:sldId id="257" r:id="rId3"/>
    <p:sldId id="258" r:id="rId4"/>
    <p:sldId id="270" r:id="rId5"/>
    <p:sldId id="263" r:id="rId6"/>
    <p:sldId id="264" r:id="rId7"/>
    <p:sldId id="261" r:id="rId8"/>
    <p:sldId id="271" r:id="rId9"/>
    <p:sldId id="265" r:id="rId10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2"/>
      <p:bold r:id="rId13"/>
      <p:italic r:id="rId14"/>
      <p:boldItalic r:id="rId15"/>
    </p:embeddedFont>
    <p:embeddedFont>
      <p:font typeface="Poppins" pitchFamily="2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40">
          <p15:clr>
            <a:srgbClr val="A4A3A4"/>
          </p15:clr>
        </p15:guide>
        <p15:guide id="2" pos="255">
          <p15:clr>
            <a:srgbClr val="9AA0A6"/>
          </p15:clr>
        </p15:guide>
        <p15:guide id="3" pos="5477">
          <p15:clr>
            <a:srgbClr val="9AA0A6"/>
          </p15:clr>
        </p15:guide>
        <p15:guide id="4" orient="horz" pos="759">
          <p15:clr>
            <a:srgbClr val="9AA0A6"/>
          </p15:clr>
        </p15:guide>
        <p15:guide id="5" orient="horz" pos="549">
          <p15:clr>
            <a:srgbClr val="9AA0A6"/>
          </p15:clr>
        </p15:guide>
        <p15:guide id="7" orient="horz" pos="338">
          <p15:clr>
            <a:srgbClr val="9AA0A6"/>
          </p15:clr>
        </p15:guide>
        <p15:guide id="9" orient="horz" pos="3240">
          <p15:clr>
            <a:srgbClr val="9AA0A6"/>
          </p15:clr>
        </p15:guide>
        <p15:guide id="10" orient="horz" pos="200">
          <p15:clr>
            <a:srgbClr val="9AA0A6"/>
          </p15:clr>
        </p15:guide>
        <p15:guide id="11" orient="horz" pos="2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3040"/>
        <p:guide pos="255"/>
        <p:guide pos="5477"/>
        <p:guide orient="horz" pos="759"/>
        <p:guide orient="horz" pos="549"/>
        <p:guide orient="horz" pos="338"/>
        <p:guide orient="horz" pos="3240"/>
        <p:guide orient="horz" pos="200"/>
        <p:guide orient="horz" pos="2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71694ce4f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" name="Google Shape;31;g171694ce4f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2da9cea7a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12da9cea7a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29f765998e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29f765998e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it">
                <a:solidFill>
                  <a:schemeClr val="dk1"/>
                </a:solidFill>
              </a:rPr>
              <a:t>The basis of every visualization are data, so for cultural collections, this means that the objects or artworks are transferred into a structured list or other kind of data in a first step → this is already an interpretation process!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it">
                <a:solidFill>
                  <a:schemeClr val="dk1"/>
                </a:solidFill>
              </a:rPr>
              <a:t>InfoVis then finds a visual representation for the data points or objects in our case: This can be the objects themselves or abstract representations like dots, arrows, colors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it">
                <a:solidFill>
                  <a:schemeClr val="dk1"/>
                </a:solidFill>
              </a:rPr>
              <a:t>It is also about interactive possibilities, making it possible to navigate through the collections in certain ways → exploration is an important concept for our sense of visualization → enabling free movement for a diverse set of participants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it">
                <a:solidFill>
                  <a:schemeClr val="dk1"/>
                </a:solidFill>
              </a:rPr>
              <a:t>Visualizations also want to “amplify cognition” → offer interpretations, make people look differently at something → but we have to be careful about who talks to who in these scenarios and which opinions are left out eventually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1694ce4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71694ce4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504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1694ce4f5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171694ce4f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899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6ecb2db9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6ecb2db9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1694ce4f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71694ce4f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430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6eeef8aae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6eeef8aae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highlight>
                  <a:srgbClr val="ACB9AE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4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3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highlight>
                  <a:srgbClr val="ACB9AE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‹Nr.›</a:t>
            </a:fld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>
                <a:highlight>
                  <a:srgbClr val="ACB9AE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311700" y="1279350"/>
            <a:ext cx="6435000" cy="349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914825" y="1347250"/>
            <a:ext cx="1917600" cy="3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st Slide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>
            <a:spLocks noGrp="1"/>
          </p:cNvSpPr>
          <p:nvPr>
            <p:ph type="pic" idx="2"/>
          </p:nvPr>
        </p:nvSpPr>
        <p:spPr>
          <a:xfrm>
            <a:off x="-12250" y="-12250"/>
            <a:ext cx="9144000" cy="51558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5"/>
          <p:cNvSpPr/>
          <p:nvPr/>
        </p:nvSpPr>
        <p:spPr>
          <a:xfrm>
            <a:off x="9050" y="-10050"/>
            <a:ext cx="9144000" cy="5175000"/>
          </a:xfrm>
          <a:prstGeom prst="rect">
            <a:avLst/>
          </a:prstGeom>
          <a:solidFill>
            <a:srgbClr val="000000">
              <a:alpha val="3388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‹Nr.›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IBM Plex Sans"/>
              <a:buNone/>
              <a:defRPr sz="3700">
                <a:highlight>
                  <a:srgbClr val="ACB9AE"/>
                </a:highlight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71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&amp; Untertitel">
  <p:cSld name="Titel &amp; Untertite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2100"/>
            </a:lvl5pPr>
            <a:lvl6pPr marL="2743200" lvl="5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/>
            </a:lvl6pPr>
            <a:lvl7pPr marL="3200400" lvl="6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/>
            </a:lvl7pPr>
            <a:lvl8pPr marL="3657600" lvl="7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/>
            </a:lvl8pPr>
            <a:lvl9pPr marL="4114800" lvl="8" indent="-2857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437958" y="4882307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 fontScale="92500" lnSpcReduction="20000"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‹Nr.›</a:t>
            </a:fld>
            <a:endParaRPr sz="1000"/>
          </a:p>
        </p:txBody>
      </p:sp>
    </p:spTree>
    <p:extLst>
      <p:ext uri="{BB962C8B-B14F-4D97-AF65-F5344CB8AC3E}">
        <p14:creationId xmlns:p14="http://schemas.microsoft.com/office/powerpoint/2010/main" val="59410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jp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jp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linda.freyberg@fh-potsdam.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clab.fh-potsdam.de/people/linda-freybe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6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298925" y="449150"/>
            <a:ext cx="83235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3700">
                <a:solidFill>
                  <a:schemeClr val="dk1"/>
                </a:solidFill>
                <a:highlight>
                  <a:srgbClr val="6A8CE8"/>
                </a:highlight>
                <a:latin typeface="IBM Plex Sans"/>
                <a:ea typeface="IBM Plex Sans"/>
                <a:cs typeface="IBM Plex Sans"/>
                <a:sym typeface="IBM Plex Sans"/>
              </a:rPr>
              <a:t>Some thoughts on information visualization:</a:t>
            </a:r>
            <a:endParaRPr sz="3700">
              <a:solidFill>
                <a:schemeClr val="dk1"/>
              </a:solidFill>
              <a:highlight>
                <a:srgbClr val="6A8CE8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3700">
                <a:solidFill>
                  <a:schemeClr val="dk1"/>
                </a:solidFill>
                <a:highlight>
                  <a:srgbClr val="6A8CE8"/>
                </a:highlight>
                <a:latin typeface="IBM Plex Sans"/>
                <a:ea typeface="IBM Plex Sans"/>
                <a:cs typeface="IBM Plex Sans"/>
                <a:sym typeface="IBM Plex Sans"/>
              </a:rPr>
              <a:t>Visualization as an epistemic tool</a:t>
            </a:r>
            <a:endParaRPr sz="3700">
              <a:highlight>
                <a:srgbClr val="6A8CE8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" name="Google Shape;35;p7"/>
          <p:cNvSpPr txBox="1"/>
          <p:nvPr/>
        </p:nvSpPr>
        <p:spPr>
          <a:xfrm>
            <a:off x="1369725" y="3991050"/>
            <a:ext cx="76872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00">
                <a:solidFill>
                  <a:schemeClr val="dk1"/>
                </a:solidFill>
                <a:highlight>
                  <a:srgbClr val="6A8CE8"/>
                </a:highlight>
                <a:latin typeface="IBM Plex Sans"/>
                <a:ea typeface="IBM Plex Sans"/>
                <a:cs typeface="IBM Plex Sans"/>
                <a:sym typeface="IBM Plex Sans"/>
              </a:rPr>
              <a:t>Dr. Linda Freyberg (UCLAB, FH Potsdam)</a:t>
            </a:r>
            <a:endParaRPr sz="1900">
              <a:solidFill>
                <a:schemeClr val="dk1"/>
              </a:solidFill>
              <a:highlight>
                <a:srgbClr val="6A8CE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00">
                <a:solidFill>
                  <a:schemeClr val="dk1"/>
                </a:solidFill>
                <a:highlight>
                  <a:srgbClr val="6A8CE8"/>
                </a:highlight>
                <a:latin typeface="IBM Plex Sans"/>
                <a:ea typeface="IBM Plex Sans"/>
                <a:cs typeface="IBM Plex Sans"/>
                <a:sym typeface="IBM Plex Sans"/>
              </a:rPr>
              <a:t>Workshop on Information Visualization in the (Digital) Humanities</a:t>
            </a:r>
            <a:endParaRPr sz="1900">
              <a:solidFill>
                <a:schemeClr val="dk1"/>
              </a:solidFill>
              <a:highlight>
                <a:srgbClr val="6A8CE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900">
                <a:solidFill>
                  <a:schemeClr val="dk1"/>
                </a:solidFill>
                <a:highlight>
                  <a:srgbClr val="6A8CE8"/>
                </a:highlight>
                <a:latin typeface="IBM Plex Sans"/>
                <a:ea typeface="IBM Plex Sans"/>
                <a:cs typeface="IBM Plex Sans"/>
                <a:sym typeface="IBM Plex Sans"/>
              </a:rPr>
              <a:t>27th-28th of October 2022, University of Graz</a:t>
            </a:r>
            <a:endParaRPr sz="1900">
              <a:solidFill>
                <a:schemeClr val="dk1"/>
              </a:solidFill>
              <a:highlight>
                <a:srgbClr val="6A8CE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  <a:highlight>
                <a:srgbClr val="6A8CE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>
              <a:solidFill>
                <a:schemeClr val="dk1"/>
              </a:solidFill>
              <a:highlight>
                <a:srgbClr val="6A8CE8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3">
            <a:alphaModFix/>
          </a:blip>
          <a:srcRect l="11497" t="4827" r="8604" b="27462"/>
          <a:stretch/>
        </p:blipFill>
        <p:spPr>
          <a:xfrm>
            <a:off x="404200" y="872325"/>
            <a:ext cx="8289825" cy="39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11700" y="225000"/>
            <a:ext cx="85206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highlight>
                  <a:srgbClr val="6A8CE8"/>
                </a:highlight>
              </a:rPr>
              <a:t>UCLAB</a:t>
            </a:r>
            <a:endParaRPr sz="1800" dirty="0">
              <a:solidFill>
                <a:schemeClr val="bg1"/>
              </a:solidFill>
              <a:highlight>
                <a:srgbClr val="6A8CE8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11775" y="872325"/>
            <a:ext cx="8289900" cy="373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311700" y="225000"/>
            <a:ext cx="85206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highlight>
                  <a:srgbClr val="6A8CE8"/>
                </a:highlight>
              </a:rPr>
              <a:t>UCLAB ➝ Areas of research</a:t>
            </a:r>
            <a:endParaRPr sz="1800" dirty="0">
              <a:solidFill>
                <a:schemeClr val="bg1"/>
              </a:solidFill>
              <a:highlight>
                <a:srgbClr val="6A8CE8"/>
              </a:highlight>
            </a:endParaRPr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 l="248" r="248"/>
          <a:stretch/>
        </p:blipFill>
        <p:spPr>
          <a:xfrm>
            <a:off x="891000" y="973537"/>
            <a:ext cx="7049702" cy="35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924625" y="4479075"/>
            <a:ext cx="3852900" cy="4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dk1"/>
                </a:solidFill>
                <a:highlight>
                  <a:schemeClr val="accent4"/>
                </a:highlight>
                <a:latin typeface="IBM Plex Sans"/>
                <a:ea typeface="IBM Plex Sans"/>
                <a:cs typeface="IBM Plex Sans"/>
                <a:sym typeface="IBM Plex Sans"/>
              </a:rPr>
              <a:t>https://uclab.fh-potsdam.de</a:t>
            </a:r>
            <a:endParaRPr sz="1000">
              <a:highlight>
                <a:schemeClr val="accent4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 descr="Bild"/>
          <p:cNvPicPr preferRelativeResize="0"/>
          <p:nvPr/>
        </p:nvPicPr>
        <p:blipFill rotWithShape="1">
          <a:blip r:embed="rId3">
            <a:alphaModFix/>
          </a:blip>
          <a:srcRect l="3034" r="3034"/>
          <a:stretch/>
        </p:blipFill>
        <p:spPr>
          <a:xfrm>
            <a:off x="2286200" y="2149"/>
            <a:ext cx="2286001" cy="103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 descr="figure-perspective-detail5.jpg"/>
          <p:cNvPicPr preferRelativeResize="0"/>
          <p:nvPr/>
        </p:nvPicPr>
        <p:blipFill rotWithShape="1">
          <a:blip r:embed="rId4">
            <a:alphaModFix/>
          </a:blip>
          <a:srcRect l="-568" t="13858" r="2490" b="22713"/>
          <a:stretch/>
        </p:blipFill>
        <p:spPr>
          <a:xfrm>
            <a:off x="6858000" y="-10050"/>
            <a:ext cx="2286001" cy="105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 descr="Bildschirmfoto 2017-07-03 um 01.22.01.png"/>
          <p:cNvPicPr preferRelativeResize="0"/>
          <p:nvPr/>
        </p:nvPicPr>
        <p:blipFill rotWithShape="1">
          <a:blip r:embed="rId5">
            <a:alphaModFix/>
          </a:blip>
          <a:srcRect l="2416" t="2522" r="2426" b="14735"/>
          <a:stretch/>
        </p:blipFill>
        <p:spPr>
          <a:xfrm>
            <a:off x="6858000" y="1031379"/>
            <a:ext cx="2286000" cy="103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 descr="dnbvis2-1400x875.png"/>
          <p:cNvPicPr preferRelativeResize="0"/>
          <p:nvPr/>
        </p:nvPicPr>
        <p:blipFill rotWithShape="1">
          <a:blip r:embed="rId6">
            <a:alphaModFix/>
          </a:blip>
          <a:srcRect t="2780" b="18892"/>
          <a:stretch/>
        </p:blipFill>
        <p:spPr>
          <a:xfrm>
            <a:off x="200" y="1031379"/>
            <a:ext cx="2286001" cy="103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 descr="41.png"/>
          <p:cNvPicPr preferRelativeResize="0"/>
          <p:nvPr/>
        </p:nvPicPr>
        <p:blipFill rotWithShape="1">
          <a:blip r:embed="rId7">
            <a:alphaModFix/>
          </a:blip>
          <a:srcRect l="3703" t="1379" r="3703" b="17895"/>
          <a:stretch/>
        </p:blipFill>
        <p:spPr>
          <a:xfrm>
            <a:off x="6858000" y="2056061"/>
            <a:ext cx="2286002" cy="103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 descr="teaser.png"/>
          <p:cNvPicPr preferRelativeResize="0"/>
          <p:nvPr/>
        </p:nvPicPr>
        <p:blipFill rotWithShape="1">
          <a:blip r:embed="rId8">
            <a:alphaModFix/>
          </a:blip>
          <a:srcRect l="6024" r="6024"/>
          <a:stretch/>
        </p:blipFill>
        <p:spPr>
          <a:xfrm>
            <a:off x="-4319" y="2149"/>
            <a:ext cx="2286000" cy="103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 descr="artscope.png"/>
          <p:cNvPicPr preferRelativeResize="0"/>
          <p:nvPr/>
        </p:nvPicPr>
        <p:blipFill rotWithShape="1">
          <a:blip r:embed="rId9">
            <a:alphaModFix/>
          </a:blip>
          <a:srcRect b="25009"/>
          <a:stretch/>
        </p:blipFill>
        <p:spPr>
          <a:xfrm>
            <a:off x="2286200" y="1034722"/>
            <a:ext cx="2286000" cy="10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 descr="a.png"/>
          <p:cNvPicPr preferRelativeResize="0"/>
          <p:nvPr/>
        </p:nvPicPr>
        <p:blipFill rotWithShape="1">
          <a:blip r:embed="rId10">
            <a:alphaModFix/>
          </a:blip>
          <a:srcRect l="3244" t="1349" r="3244" b="12702"/>
          <a:stretch/>
        </p:blipFill>
        <p:spPr>
          <a:xfrm>
            <a:off x="6857999" y="3092776"/>
            <a:ext cx="2286000" cy="103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 descr="Bild"/>
          <p:cNvPicPr preferRelativeResize="0"/>
          <p:nvPr/>
        </p:nvPicPr>
        <p:blipFill rotWithShape="1">
          <a:blip r:embed="rId11">
            <a:alphaModFix/>
          </a:blip>
          <a:srcRect l="18281" t="18284" r="20761" b="30742"/>
          <a:stretch/>
        </p:blipFill>
        <p:spPr>
          <a:xfrm>
            <a:off x="4572000" y="4124155"/>
            <a:ext cx="2286000" cy="103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 descr="Bild"/>
          <p:cNvPicPr preferRelativeResize="0"/>
          <p:nvPr/>
        </p:nvPicPr>
        <p:blipFill rotWithShape="1">
          <a:blip r:embed="rId12">
            <a:alphaModFix/>
          </a:blip>
          <a:srcRect t="33601" b="21784"/>
          <a:stretch/>
        </p:blipFill>
        <p:spPr>
          <a:xfrm>
            <a:off x="200" y="2062758"/>
            <a:ext cx="2286001" cy="103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 descr="Bild"/>
          <p:cNvPicPr preferRelativeResize="0"/>
          <p:nvPr/>
        </p:nvPicPr>
        <p:blipFill rotWithShape="1">
          <a:blip r:embed="rId13">
            <a:alphaModFix/>
          </a:blip>
          <a:srcRect t="24983" r="4278" b="9579"/>
          <a:stretch/>
        </p:blipFill>
        <p:spPr>
          <a:xfrm>
            <a:off x="2286200" y="2062757"/>
            <a:ext cx="2286000" cy="103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 descr="bohemian.jpeg"/>
          <p:cNvPicPr preferRelativeResize="0"/>
          <p:nvPr/>
        </p:nvPicPr>
        <p:blipFill rotWithShape="1">
          <a:blip r:embed="rId14">
            <a:alphaModFix/>
          </a:blip>
          <a:srcRect l="3972" t="6449" r="5323" b="11704"/>
          <a:stretch/>
        </p:blipFill>
        <p:spPr>
          <a:xfrm>
            <a:off x="4572000" y="2061083"/>
            <a:ext cx="2286000" cy="103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 descr="Hinrichs2016-1.png"/>
          <p:cNvPicPr preferRelativeResize="0"/>
          <p:nvPr/>
        </p:nvPicPr>
        <p:blipFill rotWithShape="1">
          <a:blip r:embed="rId15">
            <a:alphaModFix/>
          </a:blip>
          <a:srcRect l="5918" t="24770" r="20746" b="729"/>
          <a:stretch/>
        </p:blipFill>
        <p:spPr>
          <a:xfrm>
            <a:off x="4572000" y="0"/>
            <a:ext cx="2286001" cy="103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 descr="Bild"/>
          <p:cNvPicPr preferRelativeResize="0"/>
          <p:nvPr/>
        </p:nvPicPr>
        <p:blipFill rotWithShape="1">
          <a:blip r:embed="rId16">
            <a:alphaModFix/>
          </a:blip>
          <a:srcRect l="33365" t="19950" r="33368" b="48031"/>
          <a:stretch/>
        </p:blipFill>
        <p:spPr>
          <a:xfrm>
            <a:off x="4572000" y="1031378"/>
            <a:ext cx="2285999" cy="103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17">
            <a:alphaModFix/>
          </a:blip>
          <a:srcRect t="9729" b="9728"/>
          <a:stretch/>
        </p:blipFill>
        <p:spPr>
          <a:xfrm>
            <a:off x="4572000" y="3092776"/>
            <a:ext cx="2286000" cy="103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 descr="Bildschirmfoto 2018-10-18 um 15.34.32.png"/>
          <p:cNvPicPr preferRelativeResize="0"/>
          <p:nvPr/>
        </p:nvPicPr>
        <p:blipFill rotWithShape="1">
          <a:blip r:embed="rId18">
            <a:alphaModFix/>
          </a:blip>
          <a:srcRect t="11849" b="11848"/>
          <a:stretch/>
        </p:blipFill>
        <p:spPr>
          <a:xfrm>
            <a:off x="200" y="3107525"/>
            <a:ext cx="2286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 descr="PoV_Dig.jpg"/>
          <p:cNvPicPr preferRelativeResize="0"/>
          <p:nvPr/>
        </p:nvPicPr>
        <p:blipFill rotWithShape="1">
          <a:blip r:embed="rId19">
            <a:alphaModFix/>
          </a:blip>
          <a:srcRect l="2271" t="18489" r="2271" b="5889"/>
          <a:stretch/>
        </p:blipFill>
        <p:spPr>
          <a:xfrm>
            <a:off x="0" y="4136225"/>
            <a:ext cx="2286001" cy="10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 descr="Bildschirmfoto 2018-10-18 um 15.37.42.png"/>
          <p:cNvPicPr preferRelativeResize="0"/>
          <p:nvPr/>
        </p:nvPicPr>
        <p:blipFill rotWithShape="1">
          <a:blip r:embed="rId20">
            <a:alphaModFix/>
          </a:blip>
          <a:srcRect t="8498" r="11800" b="8505"/>
          <a:stretch/>
        </p:blipFill>
        <p:spPr>
          <a:xfrm>
            <a:off x="2286200" y="4125516"/>
            <a:ext cx="2286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 descr="fw4 berlin.png"/>
          <p:cNvPicPr preferRelativeResize="0"/>
          <p:nvPr/>
        </p:nvPicPr>
        <p:blipFill rotWithShape="1">
          <a:blip r:embed="rId21">
            <a:alphaModFix/>
          </a:blip>
          <a:srcRect l="4316" t="536" r="14705" b="41030"/>
          <a:stretch/>
        </p:blipFill>
        <p:spPr>
          <a:xfrm>
            <a:off x="2286200" y="3094136"/>
            <a:ext cx="228600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 descr="Bildschirmfoto 2018-10-18 um 08.10.38.png"/>
          <p:cNvPicPr preferRelativeResize="0"/>
          <p:nvPr/>
        </p:nvPicPr>
        <p:blipFill rotWithShape="1">
          <a:blip r:embed="rId22">
            <a:alphaModFix/>
          </a:blip>
          <a:srcRect t="19926" b="1715"/>
          <a:stretch/>
        </p:blipFill>
        <p:spPr>
          <a:xfrm>
            <a:off x="6858000" y="4102000"/>
            <a:ext cx="2286002" cy="10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9050" y="-10050"/>
            <a:ext cx="9144000" cy="5175000"/>
          </a:xfrm>
          <a:prstGeom prst="rect">
            <a:avLst/>
          </a:prstGeom>
          <a:solidFill>
            <a:srgbClr val="000000">
              <a:alpha val="819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317575" y="463100"/>
            <a:ext cx="70236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t" sz="2400" i="0" u="none" strike="noStrike" cap="none" dirty="0">
                <a:solidFill>
                  <a:srgbClr val="FFFFFF"/>
                </a:solidFill>
                <a:highlight>
                  <a:srgbClr val="6A8CE8"/>
                </a:highlight>
                <a:latin typeface="IBM Plex Sans"/>
                <a:ea typeface="IBM Plex Sans"/>
                <a:cs typeface="IBM Plex Sans"/>
                <a:sym typeface="IBM Plex Sans"/>
              </a:rPr>
              <a:t>Definition Information Visualization</a:t>
            </a:r>
            <a:endParaRPr sz="2400" dirty="0">
              <a:solidFill>
                <a:srgbClr val="FFFFFF"/>
              </a:solidFill>
              <a:highlight>
                <a:srgbClr val="6A8CE8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i="0" u="none" strike="noStrike" cap="none" dirty="0">
              <a:solidFill>
                <a:srgbClr val="FFFFFF"/>
              </a:solidFill>
              <a:highlight>
                <a:srgbClr val="6A8CE8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123000" y="2683063"/>
            <a:ext cx="8898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it" sz="260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»The use of computer-supported, </a:t>
            </a:r>
            <a:r>
              <a:rPr lang="it" sz="2600" i="0" u="none" strike="noStrike" cap="none">
                <a:solidFill>
                  <a:schemeClr val="dk1"/>
                </a:solidFill>
                <a:highlight>
                  <a:srgbClr val="F57A9E"/>
                </a:highlight>
                <a:latin typeface="IBM Plex Sans"/>
                <a:ea typeface="IBM Plex Sans"/>
                <a:cs typeface="IBM Plex Sans"/>
                <a:sym typeface="IBM Plex Sans"/>
              </a:rPr>
              <a:t>interactive</a:t>
            </a:r>
            <a:r>
              <a:rPr lang="it" sz="260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it" sz="2600" i="0" u="none" strike="noStrike" cap="none">
                <a:solidFill>
                  <a:schemeClr val="dk1"/>
                </a:solidFill>
                <a:highlight>
                  <a:srgbClr val="7DEEB4"/>
                </a:highlight>
                <a:latin typeface="IBM Plex Sans"/>
                <a:ea typeface="IBM Plex Sans"/>
                <a:cs typeface="IBM Plex Sans"/>
                <a:sym typeface="IBM Plex Sans"/>
              </a:rPr>
              <a:t>visual</a:t>
            </a:r>
            <a:r>
              <a:rPr lang="it" sz="260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representations of </a:t>
            </a:r>
            <a:r>
              <a:rPr lang="it" sz="2600" i="0" u="none" strike="noStrike" cap="none">
                <a:solidFill>
                  <a:schemeClr val="dk1"/>
                </a:solidFill>
                <a:highlight>
                  <a:schemeClr val="accent6"/>
                </a:highlight>
                <a:latin typeface="IBM Plex Sans"/>
                <a:ea typeface="IBM Plex Sans"/>
                <a:cs typeface="IBM Plex Sans"/>
                <a:sym typeface="IBM Plex Sans"/>
              </a:rPr>
              <a:t>abstract</a:t>
            </a:r>
            <a:r>
              <a:rPr lang="it" sz="260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data to </a:t>
            </a:r>
            <a:r>
              <a:rPr lang="it" sz="2600" i="0" u="none" strike="noStrike" cap="none">
                <a:solidFill>
                  <a:schemeClr val="dk1"/>
                </a:solidFill>
                <a:highlight>
                  <a:schemeClr val="accent4"/>
                </a:highlight>
                <a:latin typeface="IBM Plex Sans"/>
                <a:ea typeface="IBM Plex Sans"/>
                <a:cs typeface="IBM Plex Sans"/>
                <a:sym typeface="IBM Plex Sans"/>
              </a:rPr>
              <a:t>amplify cognition</a:t>
            </a:r>
            <a:r>
              <a:rPr lang="it" sz="260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.«</a:t>
            </a:r>
            <a:endParaRPr sz="260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368300" y="3924950"/>
            <a:ext cx="3009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sz="1600" dirty="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n</a:t>
            </a:r>
            <a:r>
              <a:rPr lang="it" sz="1600" u="none" strike="noStrike" cap="none" dirty="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o spatial relation</a:t>
            </a:r>
            <a:endParaRPr sz="1600" u="none" strike="noStrike" cap="none" dirty="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5743075" y="3853000"/>
            <a:ext cx="3009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t" sz="1600" u="none" strike="noStrike" cap="none" dirty="0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relations, interpretations and decisions</a:t>
            </a:r>
            <a:endParaRPr sz="1600" u="none" strike="noStrike" cap="none" dirty="0">
              <a:solidFill>
                <a:schemeClr val="accent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6540900" y="1727600"/>
            <a:ext cx="2920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t" sz="1600" i="1" u="none" strike="noStrike" cap="none" dirty="0">
                <a:solidFill>
                  <a:srgbClr val="7DEEB4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Based on human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it" sz="1600" i="1" u="none" strike="noStrike" cap="none" dirty="0">
                <a:solidFill>
                  <a:srgbClr val="7DEEB4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perception</a:t>
            </a:r>
            <a:endParaRPr sz="1600" i="1" u="none" strike="noStrike" cap="none" dirty="0">
              <a:solidFill>
                <a:srgbClr val="7DEEB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4210050" y="1727600"/>
            <a:ext cx="3009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de-DE" sz="1600" u="none" strike="noStrike" cap="none" dirty="0">
                <a:solidFill>
                  <a:srgbClr val="F57A9E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Discover </a:t>
            </a:r>
            <a:r>
              <a:rPr lang="de-DE" sz="1600" u="none" strike="noStrike" cap="none" dirty="0" err="1">
                <a:solidFill>
                  <a:srgbClr val="F57A9E"/>
                </a:solidFill>
                <a:latin typeface="IBM Plex Sans"/>
                <a:ea typeface="IBM Plex Sans"/>
                <a:cs typeface="IBM Plex Sans"/>
                <a:sym typeface="IBM Plex Sans"/>
              </a:rPr>
              <a:t>patterns</a:t>
            </a:r>
            <a:r>
              <a:rPr lang="de-DE" sz="1600" u="none" strike="noStrike" cap="none" dirty="0">
                <a:solidFill>
                  <a:srgbClr val="F57A9E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de-DE" sz="1600" u="none" strike="noStrike" cap="none" dirty="0" err="1">
                <a:solidFill>
                  <a:srgbClr val="F57A9E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relations</a:t>
            </a:r>
            <a:endParaRPr sz="1600" u="none" strike="noStrike" cap="none" dirty="0">
              <a:solidFill>
                <a:srgbClr val="F57A9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387350" y="4650925"/>
            <a:ext cx="42282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t" sz="1100">
                <a:highlight>
                  <a:srgbClr val="FC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Card et al. (1999), 7.</a:t>
            </a:r>
            <a:endParaRPr sz="1100" i="0" u="none" strike="noStrike" cap="none">
              <a:solidFill>
                <a:srgbClr val="000000"/>
              </a:solidFill>
              <a:highlight>
                <a:srgbClr val="FC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364"/>
              <a:buNone/>
            </a:pPr>
            <a:r>
              <a:rPr lang="it" sz="2711" dirty="0">
                <a:solidFill>
                  <a:schemeClr val="lt1"/>
                </a:solidFill>
                <a:highlight>
                  <a:srgbClr val="6A8CE8"/>
                </a:highlight>
              </a:rPr>
              <a:t>Iconicity</a:t>
            </a:r>
            <a:endParaRPr sz="2511" dirty="0">
              <a:highlight>
                <a:srgbClr val="6A8CE8"/>
              </a:highlight>
            </a:endParaRPr>
          </a:p>
        </p:txBody>
      </p:sp>
      <p:pic>
        <p:nvPicPr>
          <p:cNvPr id="93" name="Google Shape;93;p14" descr="monadic3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125" y="1280875"/>
            <a:ext cx="4625791" cy="3574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5129700" y="2208225"/>
            <a:ext cx="3126000" cy="1712100"/>
          </a:xfrm>
          <a:prstGeom prst="rect">
            <a:avLst/>
          </a:prstGeom>
          <a:solidFill>
            <a:srgbClr val="6A8CE8"/>
          </a:solidFill>
          <a:ln w="9525" cap="flat" cmpd="sng">
            <a:solidFill>
              <a:srgbClr val="6A8C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6A8CE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255700" y="1888450"/>
            <a:ext cx="30000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Icon </a:t>
            </a:r>
            <a:r>
              <a:rPr lang="de-DE" sz="1500" b="0" i="0" u="none" strike="noStrike" cap="none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signs</a:t>
            </a:r>
            <a:endParaRPr lang="de-DE"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Representation</a:t>
            </a:r>
            <a:endParaRPr lang="de-DE"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Sign</a:t>
            </a:r>
            <a:r>
              <a:rPr lang="de-DE" sz="15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de-DE" sz="1500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Processes</a:t>
            </a:r>
            <a:endParaRPr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Symbolic</a:t>
            </a:r>
            <a:r>
              <a:rPr lang="de-DE" sz="15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de-DE" sz="1500" b="0" i="0" u="none" strike="noStrike" cap="none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Embedment</a:t>
            </a:r>
            <a:endParaRPr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de-DE" sz="15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Relations</a:t>
            </a:r>
            <a:endParaRPr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t" sz="15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Semantic </a:t>
            </a:r>
            <a:r>
              <a:rPr lang="de-DE" sz="1500" b="0" i="0" u="none" strike="noStrike" cap="none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Contextualization</a:t>
            </a:r>
            <a:endParaRPr lang="de-DE"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Visual </a:t>
            </a:r>
            <a:r>
              <a:rPr lang="de-DE" sz="1500" b="0" i="0" u="none" strike="noStrike" cap="none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externalization</a:t>
            </a:r>
            <a:endParaRPr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7309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350" y="1079238"/>
            <a:ext cx="3059476" cy="37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4679950" y="1017725"/>
            <a:ext cx="3100500" cy="1217100"/>
          </a:xfrm>
          <a:prstGeom prst="rect">
            <a:avLst/>
          </a:prstGeom>
          <a:solidFill>
            <a:srgbClr val="6A8CE8"/>
          </a:solidFill>
          <a:ln w="9525" cap="flat" cmpd="sng">
            <a:solidFill>
              <a:srgbClr val="6A8C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6A8CE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-2167232" y="369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" sz="2711" dirty="0">
                <a:solidFill>
                  <a:schemeClr val="lt1"/>
                </a:solidFill>
                <a:highlight>
                  <a:srgbClr val="6A8CE8"/>
                </a:highlight>
                <a:latin typeface="IBM Plex Sans"/>
                <a:ea typeface="IBM Plex Sans"/>
                <a:cs typeface="IBM Plex Sans"/>
                <a:sym typeface="IBM Plex Sans"/>
              </a:rPr>
              <a:t>Diagrammatic reasoning</a:t>
            </a:r>
            <a:endParaRPr sz="2511" dirty="0">
              <a:highlight>
                <a:srgbClr val="6A8CE8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679950" y="101772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" sz="1800" b="0" i="0" u="none" strike="noStrike" cap="none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 necessary reasoning without exception is diagrammatic.</a:t>
            </a:r>
            <a:endParaRPr sz="1800" b="0" i="0" u="none" strike="noStrike" cap="none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 sz="1800" b="0" i="0" u="none" strike="noStrike" cap="none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CP 5.162</a:t>
            </a: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4679950" y="2350675"/>
            <a:ext cx="3100500" cy="2535600"/>
          </a:xfrm>
          <a:prstGeom prst="rect">
            <a:avLst/>
          </a:prstGeom>
          <a:solidFill>
            <a:srgbClr val="6A8CE8"/>
          </a:solidFill>
          <a:ln w="9525" cap="flat" cmpd="sng">
            <a:solidFill>
              <a:srgbClr val="6A8C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6A8CE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4679950" y="2274775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a great distinguishing property of the icon is that by the direct observation of it other truths concerning its object can be discovered than those which suffice to determine its construction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 sz="1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CP 2.279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77997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00" y="872325"/>
            <a:ext cx="9202110" cy="395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2"/>
          <p:cNvCxnSpPr/>
          <p:nvPr/>
        </p:nvCxnSpPr>
        <p:spPr>
          <a:xfrm>
            <a:off x="4543650" y="2892150"/>
            <a:ext cx="5310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2"/>
          <p:cNvCxnSpPr/>
          <p:nvPr/>
        </p:nvCxnSpPr>
        <p:spPr>
          <a:xfrm rot="10800000" flipH="1">
            <a:off x="4409925" y="3126650"/>
            <a:ext cx="671100" cy="5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2"/>
          <p:cNvCxnSpPr/>
          <p:nvPr/>
        </p:nvCxnSpPr>
        <p:spPr>
          <a:xfrm>
            <a:off x="4113825" y="3486150"/>
            <a:ext cx="928200" cy="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311700" y="225000"/>
            <a:ext cx="8382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highlight>
                  <a:srgbClr val="616BFF"/>
                </a:highlight>
              </a:rPr>
              <a:t>Data Modelling</a:t>
            </a:r>
            <a:endParaRPr sz="1800" dirty="0">
              <a:solidFill>
                <a:schemeClr val="bg1"/>
              </a:solidFill>
              <a:highlight>
                <a:srgbClr val="616B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364"/>
              <a:buNone/>
            </a:pPr>
            <a:r>
              <a:rPr lang="it" sz="2711" dirty="0">
                <a:solidFill>
                  <a:schemeClr val="lt1"/>
                </a:solidFill>
                <a:highlight>
                  <a:srgbClr val="6A8CE8"/>
                </a:highlight>
              </a:rPr>
              <a:t>Semantic Contextualization</a:t>
            </a:r>
            <a:endParaRPr sz="2511" dirty="0">
              <a:highlight>
                <a:srgbClr val="6A8CE8"/>
              </a:highlight>
            </a:endParaRPr>
          </a:p>
        </p:txBody>
      </p:sp>
      <p:pic>
        <p:nvPicPr>
          <p:cNvPr id="93" name="Google Shape;93;p14" descr="monadic3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125" y="1280875"/>
            <a:ext cx="4625791" cy="3574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5129700" y="2208225"/>
            <a:ext cx="3126000" cy="1712100"/>
          </a:xfrm>
          <a:prstGeom prst="rect">
            <a:avLst/>
          </a:prstGeom>
          <a:solidFill>
            <a:srgbClr val="6A8CE8"/>
          </a:solidFill>
          <a:ln w="9525" cap="flat" cmpd="sng">
            <a:solidFill>
              <a:srgbClr val="6A8C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6A8CE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255700" y="1888450"/>
            <a:ext cx="3000000" cy="236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de-DE" sz="1500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</a:t>
            </a:r>
            <a:r>
              <a:rPr lang="de-DE" sz="15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de-DE" sz="1500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given</a:t>
            </a:r>
            <a:r>
              <a:rPr lang="de-DE" sz="15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/</a:t>
            </a:r>
            <a:r>
              <a:rPr lang="de-DE" sz="1500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objective</a:t>
            </a:r>
            <a:r>
              <a:rPr lang="de-DE" sz="15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de-DE" sz="1500" b="1" dirty="0" err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lang="de-DE" sz="1500" b="1" dirty="0" err="1">
                <a:solidFill>
                  <a:schemeClr val="lt1"/>
                </a:solidFill>
                <a:latin typeface="IBM Plex Sans"/>
              </a:rPr>
              <a:t>apta</a:t>
            </a:r>
            <a:r>
              <a:rPr lang="de-DE" sz="1500" dirty="0">
                <a:solidFill>
                  <a:schemeClr val="lt1"/>
                </a:solidFill>
                <a:latin typeface="IBM Plex Sans"/>
              </a:rPr>
              <a:t> (</a:t>
            </a:r>
            <a:r>
              <a:rPr lang="de-DE" sz="1500" dirty="0" err="1">
                <a:solidFill>
                  <a:schemeClr val="lt1"/>
                </a:solidFill>
                <a:latin typeface="IBM Plex Sans"/>
              </a:rPr>
              <a:t>taken</a:t>
            </a:r>
            <a:r>
              <a:rPr lang="de-DE" sz="1500" dirty="0">
                <a:solidFill>
                  <a:schemeClr val="lt1"/>
                </a:solidFill>
                <a:latin typeface="IBM Plex Sans"/>
              </a:rPr>
              <a:t> and </a:t>
            </a:r>
            <a:r>
              <a:rPr lang="de-DE" sz="1500" dirty="0" err="1">
                <a:solidFill>
                  <a:schemeClr val="lt1"/>
                </a:solidFill>
                <a:latin typeface="IBM Plex Sans"/>
              </a:rPr>
              <a:t>constructed</a:t>
            </a:r>
            <a:r>
              <a:rPr lang="de-DE" sz="1500" dirty="0">
                <a:solidFill>
                  <a:schemeClr val="lt1"/>
                </a:solidFill>
                <a:latin typeface="IBM Plex Sans"/>
              </a:rPr>
              <a:t>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de-DE"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de-DE"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ctr">
              <a:buSzPts val="1500"/>
            </a:pPr>
            <a:r>
              <a:rPr lang="de-DE" sz="1100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See Drucker (2011): </a:t>
            </a:r>
            <a:r>
              <a:rPr lang="de-DE" sz="11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Humanities</a:t>
            </a:r>
            <a:r>
              <a:rPr lang="de-DE" sz="11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Approaches</a:t>
            </a:r>
            <a:r>
              <a:rPr lang="de-DE" sz="11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to</a:t>
            </a:r>
            <a:r>
              <a:rPr lang="de-DE" sz="11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de-DE" sz="11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Graphical</a:t>
            </a:r>
            <a:r>
              <a:rPr lang="de-DE" sz="1100" dirty="0">
                <a:solidFill>
                  <a:schemeClr val="bg1"/>
                </a:solidFill>
                <a:latin typeface="IBM Plex Sans" panose="020B0503050203000203" pitchFamily="34" charset="0"/>
              </a:rPr>
              <a:t> Display.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4542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11700" y="1204650"/>
            <a:ext cx="62937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dirty="0">
                <a:solidFill>
                  <a:schemeClr val="dk1"/>
                </a:solidFill>
              </a:rPr>
              <a:t>Contact: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linda.freyberg@fh-potsdam.de</a:t>
            </a:r>
            <a:r>
              <a:rPr lang="it" sz="1400" dirty="0">
                <a:solidFill>
                  <a:schemeClr val="dk1"/>
                </a:solidFill>
                <a:uFill>
                  <a:noFill/>
                </a:uFill>
              </a:rPr>
              <a:t> 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dirty="0">
                <a:solidFill>
                  <a:schemeClr val="dk1"/>
                </a:solidFill>
              </a:rPr>
              <a:t>Website: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 dirty="0">
                <a:solidFill>
                  <a:schemeClr val="dk1"/>
                </a:solidFill>
                <a:hlinkClick r:id="rId4"/>
              </a:rPr>
              <a:t>https://uclab.fh-potsdam.de/people/linda-freyberg/</a:t>
            </a:r>
            <a:r>
              <a:rPr lang="de-DE" sz="1400" dirty="0">
                <a:solidFill>
                  <a:schemeClr val="dk1"/>
                </a:solidFill>
              </a:rPr>
              <a:t> </a:t>
            </a:r>
            <a:endParaRPr sz="1400"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11700" y="225000"/>
            <a:ext cx="8382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bg1"/>
                </a:solidFill>
                <a:highlight>
                  <a:srgbClr val="616BFF"/>
                </a:highlight>
              </a:rPr>
              <a:t>Thank you!</a:t>
            </a:r>
            <a:endParaRPr sz="1800" dirty="0">
              <a:solidFill>
                <a:schemeClr val="bg1"/>
              </a:solidFill>
              <a:highlight>
                <a:srgbClr val="616B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0F0F0"/>
      </a:lt1>
      <a:dk2>
        <a:srgbClr val="000000"/>
      </a:dk2>
      <a:lt2>
        <a:srgbClr val="000000"/>
      </a:lt2>
      <a:accent1>
        <a:srgbClr val="8441DC"/>
      </a:accent1>
      <a:accent2>
        <a:srgbClr val="CAB482"/>
      </a:accent2>
      <a:accent3>
        <a:srgbClr val="ACB9AE"/>
      </a:accent3>
      <a:accent4>
        <a:srgbClr val="F2C0DB"/>
      </a:accent4>
      <a:accent5>
        <a:srgbClr val="F96E74"/>
      </a:accent5>
      <a:accent6>
        <a:srgbClr val="69DB4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Macintosh PowerPoint</Application>
  <PresentationFormat>Bildschirmpräsentation (16:9)</PresentationFormat>
  <Paragraphs>51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IBM Plex Sans</vt:lpstr>
      <vt:lpstr>Arial</vt:lpstr>
      <vt:lpstr>Helvetica Neue</vt:lpstr>
      <vt:lpstr>Poppins</vt:lpstr>
      <vt:lpstr>Simple Light</vt:lpstr>
      <vt:lpstr>PowerPoint-Präsentation</vt:lpstr>
      <vt:lpstr>UCLAB</vt:lpstr>
      <vt:lpstr>UCLAB ➝ Areas of research</vt:lpstr>
      <vt:lpstr>PowerPoint-Präsentation</vt:lpstr>
      <vt:lpstr>Iconicity</vt:lpstr>
      <vt:lpstr>Diagrammatic reasoning</vt:lpstr>
      <vt:lpstr>Data Modelling</vt:lpstr>
      <vt:lpstr>Semantic Contextualization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Linda Freyberg</cp:lastModifiedBy>
  <cp:revision>6</cp:revision>
  <dcterms:modified xsi:type="dcterms:W3CDTF">2022-10-27T10:56:13Z</dcterms:modified>
</cp:coreProperties>
</file>